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9" r:id="rId5"/>
    <p:sldId id="277" r:id="rId6"/>
    <p:sldId id="278" r:id="rId7"/>
    <p:sldId id="280" r:id="rId8"/>
    <p:sldId id="260" r:id="rId9"/>
    <p:sldId id="261" r:id="rId10"/>
    <p:sldId id="262" r:id="rId11"/>
    <p:sldId id="264" r:id="rId12"/>
    <p:sldId id="271" r:id="rId13"/>
    <p:sldId id="265" r:id="rId14"/>
    <p:sldId id="266" r:id="rId15"/>
    <p:sldId id="272" r:id="rId16"/>
    <p:sldId id="273" r:id="rId17"/>
    <p:sldId id="276" r:id="rId18"/>
    <p:sldId id="274" r:id="rId19"/>
    <p:sldId id="267" r:id="rId20"/>
    <p:sldId id="275" r:id="rId21"/>
    <p:sldId id="268" r:id="rId22"/>
    <p:sldId id="281" r:id="rId23"/>
    <p:sldId id="282" r:id="rId24"/>
    <p:sldId id="283" r:id="rId25"/>
    <p:sldId id="269" r:id="rId26"/>
    <p:sldId id="270" r:id="rId27"/>
    <p:sldId id="284" r:id="rId28"/>
    <p:sldId id="286" r:id="rId29"/>
    <p:sldId id="285" r:id="rId30"/>
    <p:sldId id="288" r:id="rId31"/>
  </p:sldIdLst>
  <p:sldSz cx="9144000" cy="6858000" type="screen4x3"/>
  <p:notesSz cx="6681788" cy="9812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90" d="100"/>
          <a:sy n="90" d="100"/>
        </p:scale>
        <p:origin x="-2244" y="-546"/>
      </p:cViewPr>
      <p:guideLst>
        <p:guide orient="horz" pos="2160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57C6B-DC65-41B8-BE7F-DE1A3D25A71A}" type="datetimeFigureOut">
              <a:rPr lang="ru-RU" smtClean="0"/>
              <a:pPr/>
              <a:t>22.04.2024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80EB9C-BD38-4BBB-A07E-42560B47CC5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jpeg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4" y="287204"/>
            <a:ext cx="978199" cy="1658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5" r="12120" b="17759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2080940"/>
            <a:ext cx="7772400" cy="17801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РАЗВИТИЕ ГОРОДОШНОГО  СПОРТА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 ГОРОДСКОМ ОКРУГЕ САМАРА В РАМКАХ РЕАЛИЗАЦИИ ФЕДЕРАЛЬНОГО ПРОЕКТА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«СПОРТ – НОРМА ЖИЗНИ»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219" y="6865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73498" y="18343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8188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715667"/>
            <a:ext cx="4391918" cy="344963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 1923 году организована Союзная Федерация городошного спорта СССР. В 1928 году городки включили в программу первой Всесоюзной Олимпиады, а в 1933 году модернизировали правила.  С 1936 года стали проводиться соревнования в республиках. Игра считалась пролетарской и противопоставлялась «буржуазным» вроде гольфа или бильярда.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496" y="1523950"/>
            <a:ext cx="6192688" cy="896938"/>
          </a:xfrm>
        </p:spPr>
        <p:txBody>
          <a:bodyPr>
            <a:noAutofit/>
          </a:bodyPr>
          <a:lstStyle/>
          <a:p>
            <a:r>
              <a:rPr lang="ru-RU" sz="3600" u="sng" dirty="0" smtClean="0">
                <a:solidFill>
                  <a:schemeClr val="accent1"/>
                </a:solidFill>
              </a:rPr>
              <a:t>В СССР ГОРОДКИ ПРИЗНАЛИ ВИДОМ СПОРТА</a:t>
            </a:r>
            <a:endParaRPr lang="ru-RU" sz="3600" u="sng" dirty="0">
              <a:solidFill>
                <a:schemeClr val="accent1"/>
              </a:solidFill>
            </a:endParaRPr>
          </a:p>
        </p:txBody>
      </p:sp>
      <p:pic>
        <p:nvPicPr>
          <p:cNvPr id="5" name="Рисунок 4" descr="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9346" y="2708920"/>
            <a:ext cx="4121889" cy="300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715667"/>
            <a:ext cx="4248472" cy="3665661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Известно, что биту бросали          В.И. Ленин, И.В. Сталин,                     К.Е. Ворошилов. Городошные площадки были на стадионах, в санаториях и пионерлагерях, в парках, на территориях заводов и фабрик. Даже Великая Отечественная война не смогла остановить энтузиастов биты.            В 1942 - 1943 гг. в блокадном Ленинграде прошла спартакиада по нескольким видам спорта - гимнастике, плаванию, городкам.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252536" y="1523950"/>
            <a:ext cx="5544616" cy="896938"/>
          </a:xfrm>
        </p:spPr>
        <p:txBody>
          <a:bodyPr>
            <a:noAutofit/>
          </a:bodyPr>
          <a:lstStyle/>
          <a:p>
            <a:r>
              <a:rPr lang="ru-RU" sz="3600" u="sng" dirty="0" smtClean="0">
                <a:solidFill>
                  <a:schemeClr val="accent1"/>
                </a:solidFill>
              </a:rPr>
              <a:t>ПОПУЛЯРНЫЙ СПОРТ СОВЕТСКИХ ГРАЖДАН</a:t>
            </a:r>
            <a:endParaRPr lang="ru-RU" sz="3600" u="sng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996952"/>
            <a:ext cx="4251947" cy="290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715667"/>
            <a:ext cx="4391918" cy="344963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 1960-1970 гг. городками в СССР занимались 350 тыс. человек. После распада Советского Союза количество спортсменов сократилось, инвентарь не производился, площадки не ремонтировались. Однако в 1993 году была создана Федерация городошного спорта России. Сегодня эта организация ведёт активную работу по возрождению игры.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96552" y="1451942"/>
            <a:ext cx="6192688" cy="896938"/>
          </a:xfrm>
        </p:spPr>
        <p:txBody>
          <a:bodyPr>
            <a:noAutofit/>
          </a:bodyPr>
          <a:lstStyle/>
          <a:p>
            <a:r>
              <a:rPr lang="ru-RU" sz="3800" u="sng" dirty="0" smtClean="0">
                <a:solidFill>
                  <a:schemeClr val="accent1"/>
                </a:solidFill>
              </a:rPr>
              <a:t>ГОРОДОШНЫЙ СПОРТ: ВОЗРОЖДЕНИЕ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pic>
        <p:nvPicPr>
          <p:cNvPr id="7" name="Рисунок 6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852936"/>
            <a:ext cx="4249042" cy="2829929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-216024" y="5949280"/>
            <a:ext cx="9684568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u="sng" smtClean="0">
                <a:solidFill>
                  <a:srgbClr val="00B0F0"/>
                </a:solidFill>
                <a:latin typeface="Candara" pitchFamily="34" charset="0"/>
              </a:rPr>
              <a:t>«СБИТЬ ГОРОДОК – ПРИБАВИТЬ ЖИЗНИ ГОДОК»</a:t>
            </a:r>
            <a:endParaRPr lang="ru-RU" sz="3200" u="sng" dirty="0">
              <a:solidFill>
                <a:srgbClr val="00B0F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35009" y="1704181"/>
            <a:ext cx="3301487" cy="2948955"/>
          </a:xfrm>
          <a:prstGeom prst="ellipse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348880"/>
            <a:ext cx="3240360" cy="344963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Городошный спорт подходит людям разных возрастов и групп здоровья, не требует серьезной подготовки       и специальной экипировки. В него  с удовольствием играют и мужчины, и женщины. Можно играть вдвоем или в составе одной из двух команд.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96552" y="1196752"/>
            <a:ext cx="5688632" cy="896938"/>
          </a:xfrm>
        </p:spPr>
        <p:txBody>
          <a:bodyPr>
            <a:noAutofit/>
          </a:bodyPr>
          <a:lstStyle/>
          <a:p>
            <a:r>
              <a:rPr lang="ru-RU" sz="3600" u="sng" dirty="0" smtClean="0">
                <a:solidFill>
                  <a:schemeClr val="accent1"/>
                </a:solidFill>
              </a:rPr>
              <a:t>ДОСТУПЕН ДЛЯ ВСЕХ</a:t>
            </a:r>
            <a:endParaRPr lang="ru-RU" sz="3600" u="sng" dirty="0">
              <a:solidFill>
                <a:schemeClr val="accent1"/>
              </a:solidFill>
            </a:endParaRPr>
          </a:p>
        </p:txBody>
      </p:sp>
      <p:pic>
        <p:nvPicPr>
          <p:cNvPr id="9" name="Рисунок 8" descr="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2228835"/>
            <a:ext cx="2959072" cy="2712333"/>
          </a:xfrm>
          <a:prstGeom prst="ellipse">
            <a:avLst/>
          </a:prstGeom>
        </p:spPr>
      </p:pic>
      <p:pic>
        <p:nvPicPr>
          <p:cNvPr id="10" name="Рисунок 9" descr="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8064" y="3933056"/>
            <a:ext cx="2924944" cy="292494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870" y="3456732"/>
            <a:ext cx="1772468" cy="1772468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389665" y="941562"/>
            <a:ext cx="2550487" cy="126330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203848" y="1103583"/>
            <a:ext cx="2874610" cy="95726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bg1"/>
                </a:solidFill>
                <a:latin typeface="Candara" pitchFamily="34" charset="0"/>
              </a:rPr>
              <a:t>Городошный спорт :</a:t>
            </a:r>
            <a:endParaRPr lang="ru-RU" dirty="0">
              <a:solidFill>
                <a:schemeClr val="bg1"/>
              </a:solidFill>
              <a:latin typeface="Candara" pitchFamily="34" charset="0"/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395536" y="2780928"/>
            <a:ext cx="2874610" cy="957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положительно влияет на органы дыхания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sp>
        <p:nvSpPr>
          <p:cNvPr id="13" name="Объект 1"/>
          <p:cNvSpPr txBox="1">
            <a:spLocks/>
          </p:cNvSpPr>
          <p:nvPr/>
        </p:nvSpPr>
        <p:spPr>
          <a:xfrm>
            <a:off x="6017870" y="2759767"/>
            <a:ext cx="2874610" cy="957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</a:pP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тренирует </a:t>
            </a:r>
            <a:r>
              <a:rPr lang="ru-RU" dirty="0" err="1" smtClean="0">
                <a:solidFill>
                  <a:schemeClr val="tx2"/>
                </a:solidFill>
                <a:latin typeface="Candara" pitchFamily="34" charset="0"/>
              </a:rPr>
              <a:t>сердечно-сосудистую</a:t>
            </a: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 систему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pic>
        <p:nvPicPr>
          <p:cNvPr id="14" name="Рисунок 13" descr="heart-4248636_19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67461" y="1124744"/>
            <a:ext cx="2408995" cy="1656184"/>
          </a:xfrm>
          <a:prstGeom prst="ellipse">
            <a:avLst/>
          </a:prstGeom>
        </p:spPr>
      </p:pic>
      <p:sp>
        <p:nvSpPr>
          <p:cNvPr id="15" name="Объект 1"/>
          <p:cNvSpPr txBox="1">
            <a:spLocks/>
          </p:cNvSpPr>
          <p:nvPr/>
        </p:nvSpPr>
        <p:spPr>
          <a:xfrm>
            <a:off x="1049318" y="5085184"/>
            <a:ext cx="2874610" cy="9572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способствует исправлению осанки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sp>
        <p:nvSpPr>
          <p:cNvPr id="17" name="Объект 1"/>
          <p:cNvSpPr txBox="1">
            <a:spLocks/>
          </p:cNvSpPr>
          <p:nvPr/>
        </p:nvSpPr>
        <p:spPr>
          <a:xfrm>
            <a:off x="3203848" y="6021288"/>
            <a:ext cx="287461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spcBef>
                <a:spcPct val="20000"/>
              </a:spcBef>
            </a:pP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улучшает общую физическую подготовку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sp>
        <p:nvSpPr>
          <p:cNvPr id="18" name="Объект 1"/>
          <p:cNvSpPr txBox="1">
            <a:spLocks/>
          </p:cNvSpPr>
          <p:nvPr/>
        </p:nvSpPr>
        <p:spPr>
          <a:xfrm>
            <a:off x="5679968" y="5157192"/>
            <a:ext cx="2448272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ctr">
              <a:spcBef>
                <a:spcPct val="20000"/>
              </a:spcBef>
            </a:pPr>
            <a:r>
              <a:rPr lang="ru-RU" dirty="0" smtClean="0">
                <a:solidFill>
                  <a:schemeClr val="tx2"/>
                </a:solidFill>
                <a:latin typeface="Candara" pitchFamily="34" charset="0"/>
              </a:rPr>
              <a:t>развивает координацию движений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ndara" pitchFamily="34" charset="0"/>
              <a:ea typeface="+mn-ea"/>
              <a:cs typeface="+mn-cs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4499992" y="2204864"/>
            <a:ext cx="360040" cy="2016224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 rot="1381841">
            <a:off x="3445134" y="2074449"/>
            <a:ext cx="360040" cy="167495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 rot="20218159" flipH="1">
            <a:off x="5554850" y="2064526"/>
            <a:ext cx="360040" cy="1674958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3295370">
            <a:off x="3061702" y="1415918"/>
            <a:ext cx="360040" cy="924311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 rot="18304630" flipH="1">
            <a:off x="5953773" y="1401800"/>
            <a:ext cx="360040" cy="924311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96292"/>
            <a:ext cx="1618470" cy="16184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89" y="3325151"/>
            <a:ext cx="2436365" cy="19644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943" y="4293096"/>
            <a:ext cx="2191929" cy="2191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2" y="2348880"/>
            <a:ext cx="4249738" cy="34496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Городошным спортом могут заниматься люди с особыми физическими потребностями и ментальными нарушениями. Несложные правила и движения позволяют им не только наблюдать за игрой, но и выступать в качестве ее равноправных участников.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6339" y="1340768"/>
            <a:ext cx="6336531" cy="896937"/>
          </a:xfrm>
        </p:spPr>
        <p:txBody>
          <a:bodyPr>
            <a:noAutofit/>
          </a:bodyPr>
          <a:lstStyle/>
          <a:p>
            <a:r>
              <a:rPr lang="ru-RU" sz="4000" u="sng" dirty="0" smtClean="0">
                <a:solidFill>
                  <a:schemeClr val="accent1"/>
                </a:solidFill>
              </a:rPr>
              <a:t>НЕ ИМЕЕТ ОГРАНИЧЕНИЙ</a:t>
            </a:r>
            <a:endParaRPr lang="ru-RU" sz="4000" u="sng" dirty="0">
              <a:solidFill>
                <a:schemeClr val="accent1"/>
              </a:solidFill>
            </a:endParaRPr>
          </a:p>
        </p:txBody>
      </p:sp>
      <p:pic>
        <p:nvPicPr>
          <p:cNvPr id="2050" name="Picture 2" descr="C:\Users\Анастасия Исичко\Desktop\К презентации по игре в городки\f193610c0c01f934763498809649d1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4643439" y="2492896"/>
            <a:ext cx="4249042" cy="30322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2" y="2348880"/>
            <a:ext cx="4249738" cy="34496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Игра в городки – отличный вариант организации отдыха с детьми. Такой вид спортивного досуга создает позитивный эмоциональный настрой, способствует сплочению семьи и приобщению всех ее представителей к здоровому образу жизни.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24371" y="1452563"/>
            <a:ext cx="4752355" cy="896937"/>
          </a:xfrm>
        </p:spPr>
        <p:txBody>
          <a:bodyPr>
            <a:noAutofit/>
          </a:bodyPr>
          <a:lstStyle/>
          <a:p>
            <a:r>
              <a:rPr lang="ru-RU" sz="3800" u="sng" dirty="0" smtClean="0">
                <a:solidFill>
                  <a:schemeClr val="accent1"/>
                </a:solidFill>
              </a:rPr>
              <a:t>СЕМЕЙНАЯ ИГРА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pic>
        <p:nvPicPr>
          <p:cNvPr id="5" name="Рисунок 4" descr="IMG-20190429-WA00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4643438" y="2348880"/>
            <a:ext cx="4285483" cy="321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2" y="2348880"/>
            <a:ext cx="4249738" cy="38884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Есть все основания считать, что игра будет востребованной в детских образовательных учреждениях. Движение – потребность ребенка, от которой зависит его здоровье. Городошный спорт обеспечивает физическую нагрузку, повышает способность к концентрации, учит самодисциплине и развивает упорство. Важно, что оборудование площадки не требует больших вложений и пространства.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180355" y="1196752"/>
            <a:ext cx="5616451" cy="896937"/>
          </a:xfrm>
        </p:spPr>
        <p:txBody>
          <a:bodyPr>
            <a:noAutofit/>
          </a:bodyPr>
          <a:lstStyle/>
          <a:p>
            <a:r>
              <a:rPr lang="ru-RU" sz="3800" u="sng" dirty="0" smtClean="0">
                <a:solidFill>
                  <a:schemeClr val="accent1"/>
                </a:solidFill>
              </a:rPr>
              <a:t>ПЕРСПЕКТИВЫ В ДЕТСАДАХ И ШКОЛАХ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325_9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612644"/>
            <a:ext cx="4263081" cy="283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2089062"/>
            <a:ext cx="3600400" cy="2780098"/>
          </a:xfrm>
          <a:prstGeom prst="ellipse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348880"/>
            <a:ext cx="3240360" cy="344963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Минимальный набор для игры — ровная площадка, бита и деревянные брусочки. Прежде всего, нужен горизонтальный участок длиной 22-24 метра и шириной 12-14 метров. Площадка может быть земляной, деревянной, асфальтированной, бетонированной и ледяной (зимой).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6512" y="1379934"/>
            <a:ext cx="6408712" cy="896938"/>
          </a:xfrm>
        </p:spPr>
        <p:txBody>
          <a:bodyPr>
            <a:noAutofit/>
          </a:bodyPr>
          <a:lstStyle/>
          <a:p>
            <a:r>
              <a:rPr lang="ru-RU" sz="3200" u="sng" dirty="0" smtClean="0">
                <a:solidFill>
                  <a:schemeClr val="accent1"/>
                </a:solidFill>
              </a:rPr>
              <a:t>МАЛОЗАТРАТНЫЙ ВИД СПОРТА</a:t>
            </a:r>
            <a:endParaRPr lang="ru-RU" sz="3200" u="sng" dirty="0">
              <a:solidFill>
                <a:schemeClr val="accent1"/>
              </a:solidFill>
            </a:endParaRPr>
          </a:p>
        </p:txBody>
      </p:sp>
      <p:pic>
        <p:nvPicPr>
          <p:cNvPr id="8" name="Рисунок 7" descr="1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72214" y="1988840"/>
            <a:ext cx="2192273" cy="3528392"/>
          </a:xfrm>
          <a:prstGeom prst="rect">
            <a:avLst/>
          </a:prstGeom>
        </p:spPr>
      </p:pic>
      <p:pic>
        <p:nvPicPr>
          <p:cNvPr id="12" name="Рисунок 11" descr="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3895395"/>
            <a:ext cx="3140218" cy="291798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2" y="2348880"/>
            <a:ext cx="4249738" cy="33843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Городошный спорт актуален в любом сезоне. </a:t>
            </a:r>
          </a:p>
          <a:p>
            <a:pPr marL="0" indent="0">
              <a:buNone/>
            </a:pPr>
            <a:r>
              <a:rPr lang="ru-RU" dirty="0" smtClean="0"/>
              <a:t>В дореволюционной России игра в городки сопровождала народные гуляния круглый год: на Масленицу и Пасху, Троицу и Святки. Главные условия для любительских состязаний на свежем воздухе - наличие свободной площадки и отсутствие осадков.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24371" y="1196752"/>
            <a:ext cx="5616451" cy="896937"/>
          </a:xfrm>
        </p:spPr>
        <p:txBody>
          <a:bodyPr>
            <a:noAutofit/>
          </a:bodyPr>
          <a:lstStyle/>
          <a:p>
            <a:r>
              <a:rPr lang="ru-RU" sz="4000" u="sng" dirty="0" smtClean="0">
                <a:solidFill>
                  <a:schemeClr val="accent1"/>
                </a:solidFill>
              </a:rPr>
              <a:t>ВСЕСЕЗОННАЯ ИГРА</a:t>
            </a:r>
            <a:endParaRPr lang="ru-RU" sz="4000" u="sng" dirty="0">
              <a:solidFill>
                <a:schemeClr val="accent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396380"/>
            <a:ext cx="4249230" cy="2832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79513" y="2427635"/>
            <a:ext cx="4460726" cy="344963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Эта сфера жизни должна быть доступна россиянам независимо от возраста и физических возможностей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«Нужно стремиться </a:t>
            </a:r>
            <a:r>
              <a:rPr lang="ru-RU" dirty="0"/>
              <a:t>к тому, чтобы наши национальные виды спорта пробивались и в олимпийские дисциплины. И главное, чтобы о них знали в России, чтобы они развивались у нас именно как массовые общедоступные виды </a:t>
            </a:r>
            <a:r>
              <a:rPr lang="ru-RU" dirty="0" smtClean="0"/>
              <a:t>спорта», -</a:t>
            </a:r>
          </a:p>
          <a:p>
            <a:pPr marL="0" indent="0">
              <a:buNone/>
            </a:pPr>
            <a:r>
              <a:rPr lang="ru-RU" dirty="0" smtClean="0"/>
              <a:t>такую </a:t>
            </a:r>
            <a:r>
              <a:rPr lang="ru-RU" dirty="0"/>
              <a:t>задачу поставил перед властями всех уровней Президент страны </a:t>
            </a:r>
            <a:r>
              <a:rPr lang="ru-RU" b="1" dirty="0"/>
              <a:t>В.В. Путин.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9512" y="1419523"/>
            <a:ext cx="4548188" cy="896938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solidFill>
                  <a:schemeClr val="accent1"/>
                </a:solidFill>
              </a:rPr>
              <a:t>МАССОВЫЙ СПОРТ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239" y="2492896"/>
            <a:ext cx="4267306" cy="302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5496" y="3573016"/>
            <a:ext cx="3096344" cy="2520280"/>
          </a:xfrm>
        </p:spPr>
        <p:txBody>
          <a:bodyPr>
            <a:normAutofit/>
          </a:bodyPr>
          <a:lstStyle/>
          <a:p>
            <a:pPr marL="0" indent="0" algn="ctr"/>
            <a:endParaRPr lang="ru-RU" sz="1600" dirty="0" smtClean="0"/>
          </a:p>
          <a:p>
            <a:pPr marL="0" indent="0" algn="ctr">
              <a:buNone/>
            </a:pPr>
            <a:r>
              <a:rPr lang="ru-RU" sz="1600" dirty="0" smtClean="0"/>
              <a:t>покрытие 7,5м.×3,2м., выкладывается металлическими или поликарбонатными листами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1340768"/>
            <a:ext cx="8568952" cy="896938"/>
          </a:xfrm>
        </p:spPr>
        <p:txBody>
          <a:bodyPr>
            <a:noAutofit/>
          </a:bodyPr>
          <a:lstStyle/>
          <a:p>
            <a:r>
              <a:rPr lang="ru-RU" sz="3000" u="sng" dirty="0" smtClean="0">
                <a:solidFill>
                  <a:schemeClr val="accent1"/>
                </a:solidFill>
              </a:rPr>
              <a:t>ОБОРУДОВАНИЕ ГОРОДОШНОЙ ПЛОЩАДКИ</a:t>
            </a:r>
            <a:endParaRPr lang="ru-RU" sz="3000" u="sng" dirty="0">
              <a:solidFill>
                <a:schemeClr val="accent1"/>
              </a:solidFill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 rot="5400000">
            <a:off x="4319972" y="-1071500"/>
            <a:ext cx="576064" cy="856895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Кольцо 6"/>
          <p:cNvSpPr/>
          <p:nvPr/>
        </p:nvSpPr>
        <p:spPr>
          <a:xfrm>
            <a:off x="1475656" y="357301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3059832" y="3573016"/>
            <a:ext cx="2664296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отбойную стенку (сетку и резиновый занавес)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Объект 1"/>
          <p:cNvSpPr txBox="1">
            <a:spLocks/>
          </p:cNvSpPr>
          <p:nvPr/>
        </p:nvSpPr>
        <p:spPr>
          <a:xfrm>
            <a:off x="5292080" y="3573016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indent="-27432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ограждение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Объект 1"/>
          <p:cNvSpPr txBox="1">
            <a:spLocks/>
          </p:cNvSpPr>
          <p:nvPr/>
        </p:nvSpPr>
        <p:spPr>
          <a:xfrm>
            <a:off x="611560" y="5013176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осветительные приборы для игры вечером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4283968" y="357301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6300192" y="357301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6" name="Кольцо 15"/>
          <p:cNvSpPr/>
          <p:nvPr/>
        </p:nvSpPr>
        <p:spPr>
          <a:xfrm>
            <a:off x="1619672" y="5085184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7" name="Объект 1"/>
          <p:cNvSpPr txBox="1">
            <a:spLocks/>
          </p:cNvSpPr>
          <p:nvPr/>
        </p:nvSpPr>
        <p:spPr>
          <a:xfrm>
            <a:off x="3419872" y="5085184"/>
            <a:ext cx="2376264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фиксированные планки высотой 40-50 мм на передних линиях конов и </a:t>
            </a:r>
            <a:r>
              <a:rPr lang="ru-RU" sz="1600" dirty="0" err="1" smtClean="0">
                <a:solidFill>
                  <a:schemeClr val="tx2"/>
                </a:solidFill>
              </a:rPr>
              <a:t>полуконов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Кольцо 17"/>
          <p:cNvSpPr/>
          <p:nvPr/>
        </p:nvSpPr>
        <p:spPr>
          <a:xfrm>
            <a:off x="4499992" y="5085184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19" name="Объект 1"/>
          <p:cNvSpPr txBox="1">
            <a:spLocks/>
          </p:cNvSpPr>
          <p:nvPr/>
        </p:nvSpPr>
        <p:spPr>
          <a:xfrm>
            <a:off x="6084168" y="5085184"/>
            <a:ext cx="2376264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навесы для укрытия игроков и секретаря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7164288" y="5085184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1187624" y="1772816"/>
            <a:ext cx="6912768" cy="11161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000" dirty="0" smtClean="0">
                <a:solidFill>
                  <a:schemeClr val="tx2"/>
                </a:solidFill>
              </a:rPr>
              <a:t>Чтобы создать универсальное пространство для игры, организаторам нужно обеспечить: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Объект 1"/>
          <p:cNvSpPr txBox="1">
            <a:spLocks/>
          </p:cNvSpPr>
          <p:nvPr/>
        </p:nvSpPr>
        <p:spPr>
          <a:xfrm>
            <a:off x="7020272" y="3573016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1600" dirty="0" smtClean="0">
                <a:solidFill>
                  <a:schemeClr val="tx2"/>
                </a:solidFill>
              </a:rPr>
              <a:t>бита и деревянные цилиндры (городки)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Кольцо 22"/>
          <p:cNvSpPr/>
          <p:nvPr/>
        </p:nvSpPr>
        <p:spPr>
          <a:xfrm>
            <a:off x="8028384" y="357301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0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07504" y="980728"/>
            <a:ext cx="3801528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 smtClean="0">
                <a:solidFill>
                  <a:schemeClr val="accent1"/>
                </a:solidFill>
              </a:rPr>
              <a:t>ИТОГИ РАБОТЫ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207327" y="2348880"/>
            <a:ext cx="4652705" cy="38635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/>
              <a:t>С 2020 года по инициативе Думы городского округа Самара уже сделаны первые шаги в популяризации </a:t>
            </a:r>
            <a:r>
              <a:rPr lang="ru-RU" sz="1800" dirty="0" smtClean="0"/>
              <a:t>несправедливо </a:t>
            </a:r>
            <a:r>
              <a:rPr lang="ru-RU" sz="1800" dirty="0"/>
              <a:t>забытого вида спорта. Сегодня Самаре </a:t>
            </a:r>
            <a:r>
              <a:rPr lang="ru-RU" sz="1800" dirty="0" smtClean="0"/>
              <a:t>создана </a:t>
            </a:r>
            <a:r>
              <a:rPr lang="ru-RU" sz="1800" dirty="0"/>
              <a:t>специально </a:t>
            </a:r>
            <a:r>
              <a:rPr lang="ru-RU" sz="1800" dirty="0" smtClean="0"/>
              <a:t>оборудованная площадка </a:t>
            </a:r>
            <a:r>
              <a:rPr lang="ru-RU" sz="1800" dirty="0"/>
              <a:t>для игры в городки на площади </a:t>
            </a:r>
            <a:r>
              <a:rPr lang="ru-RU" sz="1800" dirty="0" smtClean="0"/>
              <a:t>Куйбышева. К примеру, за 2 дня празднования Масленицы услугами городошной площадки воспользовались более 500 человек. В 2023 г. </a:t>
            </a:r>
            <a:r>
              <a:rPr lang="ru-RU" sz="1800" dirty="0" smtClean="0"/>
              <a:t>был завершен капитальный ремонт площадки </a:t>
            </a:r>
            <a:r>
              <a:rPr lang="ru-RU" sz="1800" dirty="0"/>
              <a:t>в поселке Управленческий</a:t>
            </a:r>
            <a:r>
              <a:rPr lang="ru-RU" sz="1800" dirty="0" smtClean="0"/>
              <a:t>. В ближайшей перспективе – размещение городошных площадок  </a:t>
            </a:r>
            <a:r>
              <a:rPr lang="ru-RU" sz="1800" dirty="0"/>
              <a:t>в парке </a:t>
            </a:r>
            <a:r>
              <a:rPr lang="ru-RU" sz="1800" dirty="0" smtClean="0"/>
              <a:t>Гагарина, сквере Фадеева и на территории образовательных учреждений.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7" r="11313"/>
          <a:stretch/>
        </p:blipFill>
        <p:spPr>
          <a:xfrm>
            <a:off x="4760209" y="2312876"/>
            <a:ext cx="2404079" cy="2232248"/>
          </a:xfrm>
          <a:prstGeom prst="ellipse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5496" y="1556792"/>
            <a:ext cx="7272808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>
                <a:solidFill>
                  <a:schemeClr val="accent1"/>
                </a:solidFill>
              </a:rPr>
              <a:t>РАЗВИТИЕ ГОРОДСКОЙ СРЕДЫ</a:t>
            </a:r>
          </a:p>
        </p:txBody>
      </p:sp>
      <p:pic>
        <p:nvPicPr>
          <p:cNvPr id="3074" name="Picture 2" descr="X:\!!! ФОТО ТЕМАТИЧЕСКИЕ\городки\3f015a89-d88f-4702-9427-760d2be54f1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" t="8" r="20243" b="-8"/>
          <a:stretch/>
        </p:blipFill>
        <p:spPr bwMode="auto">
          <a:xfrm>
            <a:off x="4595058" y="4221088"/>
            <a:ext cx="2425214" cy="249542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X:\!!! ФОТО ТЕМАТИЧЕСКИЕ\городки\61f7194d-f5db-415c-989e-f89b8a33df0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5" t="-145" r="24410" b="145"/>
          <a:stretch/>
        </p:blipFill>
        <p:spPr bwMode="auto">
          <a:xfrm>
            <a:off x="6879633" y="2019966"/>
            <a:ext cx="2228871" cy="2201122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X:\!!! ФОТО ТЕМАТИЧЕСКИЕ\городки\4649ae96-c1f5-41b5-99b6-7635cdf17d7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67" r="9673"/>
          <a:stretch/>
        </p:blipFill>
        <p:spPr bwMode="auto">
          <a:xfrm>
            <a:off x="6710218" y="3933056"/>
            <a:ext cx="2470294" cy="249542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47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07504" y="980728"/>
            <a:ext cx="3801528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 smtClean="0">
                <a:solidFill>
                  <a:schemeClr val="accent1"/>
                </a:solidFill>
              </a:rPr>
              <a:t>ИТОГИ РАБОТЫ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107504" y="2564904"/>
            <a:ext cx="4535934" cy="359365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550" dirty="0"/>
              <a:t>В самарских образовательных учреждениях внедряется городошная практика в учебный процесс. Так, </a:t>
            </a:r>
            <a:r>
              <a:rPr lang="ru-RU" sz="1550" dirty="0" smtClean="0"/>
              <a:t>для школы </a:t>
            </a:r>
            <a:r>
              <a:rPr lang="ru-RU" sz="1550" dirty="0"/>
              <a:t>№ 124 </a:t>
            </a:r>
            <a:r>
              <a:rPr lang="ru-RU" sz="1550" dirty="0" smtClean="0"/>
              <a:t>была </a:t>
            </a:r>
            <a:r>
              <a:rPr lang="ru-RU" sz="1550" dirty="0" smtClean="0"/>
              <a:t>приобретена </a:t>
            </a:r>
            <a:r>
              <a:rPr lang="ru-RU" sz="1550" dirty="0"/>
              <a:t>переносная </a:t>
            </a:r>
            <a:r>
              <a:rPr lang="ru-RU" sz="1550" dirty="0" smtClean="0"/>
              <a:t>площадка, и теперь </a:t>
            </a:r>
            <a:r>
              <a:rPr lang="ru-RU" sz="1550" dirty="0" smtClean="0"/>
              <a:t>занятия </a:t>
            </a:r>
            <a:r>
              <a:rPr lang="ru-RU" sz="1550" dirty="0"/>
              <a:t>по игре </a:t>
            </a:r>
            <a:r>
              <a:rPr lang="ru-RU" sz="1550" dirty="0" smtClean="0"/>
              <a:t>проводятся на </a:t>
            </a:r>
            <a:r>
              <a:rPr lang="ru-RU" sz="1550" dirty="0"/>
              <a:t>регулярной основе. Также депутаты вышли на кафедру физической культуры и спорта Самарского социально-педагогического университета с предложением включить городки в учебную программу. </a:t>
            </a:r>
            <a:r>
              <a:rPr lang="ru-RU" sz="1550" dirty="0" smtClean="0"/>
              <a:t>Достигнуты соглашения с областной Федерацией городошного спорта (руководитель – Алексей Солдатов) на проведение методических занятий по городошному спорту с учителями физической культуры. Благодаря </a:t>
            </a:r>
            <a:r>
              <a:rPr lang="ru-RU" sz="1550" dirty="0"/>
              <a:t>этому начнется подготовка специалистов на профессиональном уровне.</a:t>
            </a: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-180528" y="1556792"/>
            <a:ext cx="6264696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>
                <a:solidFill>
                  <a:schemeClr val="accent1"/>
                </a:solidFill>
              </a:rPr>
              <a:t>ВКЛАД В ОБРАЗОВАНИЕ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9" r="20769"/>
          <a:stretch/>
        </p:blipFill>
        <p:spPr>
          <a:xfrm>
            <a:off x="4761744" y="2348880"/>
            <a:ext cx="2882037" cy="2736304"/>
          </a:xfrm>
          <a:prstGeom prst="ellipse">
            <a:avLst/>
          </a:prstGeom>
        </p:spPr>
      </p:pic>
      <p:pic>
        <p:nvPicPr>
          <p:cNvPr id="6146" name="Picture 2" descr="D:\users\A.Isichko\Desktop\463_013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" t="16030" r="-382" b="16030"/>
          <a:stretch/>
        </p:blipFill>
        <p:spPr bwMode="auto">
          <a:xfrm>
            <a:off x="6385848" y="4077072"/>
            <a:ext cx="2515865" cy="257034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96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07504" y="980728"/>
            <a:ext cx="3801528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 smtClean="0">
                <a:solidFill>
                  <a:schemeClr val="accent1"/>
                </a:solidFill>
              </a:rPr>
              <a:t>ИТОГИ РАБОТЫ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251520" y="2564904"/>
            <a:ext cx="4391918" cy="3816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50" dirty="0"/>
              <a:t>В 2022 году в Самаре состоялись первые соревнования по городошному спорту на кубок Думы. В играх были заявлены команды от каждого внутригородского района, а также Общественного совета при Думе и аппарата Думы. В составе команд – семья из </a:t>
            </a:r>
            <a:r>
              <a:rPr lang="ru-RU" sz="1650" dirty="0" smtClean="0"/>
              <a:t>родителей и </a:t>
            </a:r>
            <a:r>
              <a:rPr lang="ru-RU" sz="1650" dirty="0"/>
              <a:t>ребенка</a:t>
            </a:r>
            <a:r>
              <a:rPr lang="ru-RU" sz="1650" dirty="0" smtClean="0"/>
              <a:t>. Чемпионат проводится на постоянной основе, и в 2024 году пройдет в третий раз.</a:t>
            </a:r>
            <a:endParaRPr lang="ru-RU" sz="1650" dirty="0" smtClean="0"/>
          </a:p>
          <a:p>
            <a:pPr marL="0" indent="0">
              <a:buNone/>
            </a:pPr>
            <a:r>
              <a:rPr lang="ru-RU" sz="1650" dirty="0"/>
              <a:t>В этом же году городошный спорт как дисциплина был включен в соревнования ежегодной спартакиады муниципальных служащих городского округа Самара.</a:t>
            </a: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-180528" y="1556792"/>
            <a:ext cx="6264696" cy="8969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800" u="sng" dirty="0">
                <a:solidFill>
                  <a:schemeClr val="accent1"/>
                </a:solidFill>
              </a:rPr>
              <a:t>ПЕРВЫЕ СОРЕВНОВАНИЯ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2" t="1283" r="18302" b="-1283"/>
          <a:stretch/>
        </p:blipFill>
        <p:spPr>
          <a:xfrm>
            <a:off x="5580112" y="1628800"/>
            <a:ext cx="3101782" cy="3122401"/>
          </a:xfrm>
          <a:prstGeom prst="ellipse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1" r="28490"/>
          <a:stretch/>
        </p:blipFill>
        <p:spPr>
          <a:xfrm>
            <a:off x="4410462" y="3812050"/>
            <a:ext cx="2752942" cy="2664949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4" t="-987" r="18207" b="987"/>
          <a:stretch/>
        </p:blipFill>
        <p:spPr>
          <a:xfrm>
            <a:off x="6948264" y="4365908"/>
            <a:ext cx="2195735" cy="2111092"/>
          </a:xfrm>
          <a:prstGeom prst="ellipse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283968" y="5805264"/>
            <a:ext cx="4465178" cy="1607946"/>
            <a:chOff x="4283968" y="5805264"/>
            <a:chExt cx="4465178" cy="160794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572112" y="5805264"/>
              <a:ext cx="3889002" cy="95987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Объект 1"/>
            <p:cNvSpPr txBox="1">
              <a:spLocks/>
            </p:cNvSpPr>
            <p:nvPr/>
          </p:nvSpPr>
          <p:spPr>
            <a:xfrm>
              <a:off x="4283968" y="5829034"/>
              <a:ext cx="4465178" cy="15841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6350" indent="-6350" algn="ctr">
                <a:spcBef>
                  <a:spcPct val="20000"/>
                </a:spcBef>
                <a:buClr>
                  <a:schemeClr val="accent1"/>
                </a:buClr>
                <a:buSzPct val="100000"/>
              </a:pPr>
              <a:r>
                <a:rPr lang="ru-RU" sz="2400" dirty="0">
                  <a:solidFill>
                    <a:schemeClr val="bg1"/>
                  </a:solidFill>
                </a:rPr>
                <a:t>Мама, папа, я – самарская городошная семья!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419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636912"/>
            <a:ext cx="4248472" cy="39604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Обустройство других площадок на территории общеобразовательных школ, во дворах, в парках и скверах, на набережной, спортивных объектах даст возможность приобщить к игре и вовлечь в занятия массовым спортом многих жителей Самары.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В Самарской области действует региональное отделение Федерации городошного спорта РФ. Соревнования по городошному спорту входят в программу областной спартакиады и проводятся на базе самарского физкультурно-спортивного центра «Чайка».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496" y="1451942"/>
            <a:ext cx="5832648" cy="896938"/>
          </a:xfrm>
        </p:spPr>
        <p:txBody>
          <a:bodyPr>
            <a:noAutofit/>
          </a:bodyPr>
          <a:lstStyle/>
          <a:p>
            <a:r>
              <a:rPr lang="ru-RU" sz="3800" u="sng" dirty="0" smtClean="0">
                <a:solidFill>
                  <a:schemeClr val="accent1"/>
                </a:solidFill>
              </a:rPr>
              <a:t>ПЕРСПЕКТИВЫ В САМАРЕ И РЕГИОНЕ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2698971"/>
            <a:ext cx="4298010" cy="3250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68144" y="1628801"/>
            <a:ext cx="3260694" cy="2592288"/>
          </a:xfrm>
          <a:prstGeom prst="ellipse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564904"/>
            <a:ext cx="3531650" cy="309634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Такой девиз взят на вооружение Федерацией городошного спорта России. Городки – неотъемлемая часть нашей истории и традиций. В начале XXI века вновь растет интерес маленьких и взрослых россиян к городошному спорту, и поддержать его – наша общая задача.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5496" y="1340768"/>
            <a:ext cx="5832648" cy="896938"/>
          </a:xfrm>
        </p:spPr>
        <p:txBody>
          <a:bodyPr>
            <a:noAutofit/>
          </a:bodyPr>
          <a:lstStyle/>
          <a:p>
            <a:r>
              <a:rPr lang="ru-RU" sz="3600" u="sng" dirty="0" smtClean="0">
                <a:solidFill>
                  <a:schemeClr val="accent1"/>
                </a:solidFill>
              </a:rPr>
              <a:t>ВОЗРОЖДАЯ ТРАДИЦИИ, ЗАЩИЩАЕМ ОТЕЧЕСТВО!</a:t>
            </a:r>
            <a:endParaRPr lang="ru-RU" sz="3600" u="sng" dirty="0">
              <a:solidFill>
                <a:schemeClr val="accent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414490"/>
            <a:ext cx="2952327" cy="2454670"/>
          </a:xfrm>
          <a:prstGeom prst="ellipse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4221089"/>
            <a:ext cx="3168352" cy="2490548"/>
          </a:xfrm>
          <a:prstGeom prst="ellipse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0112" y="3933056"/>
            <a:ext cx="3528392" cy="288032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Z:\проекты\городки\брошюра\фигуры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38" y="97821"/>
            <a:ext cx="4556125" cy="670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Z:\проекты\городки\брошюра\фигуры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04601"/>
            <a:ext cx="4556125" cy="670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02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6906724"/>
              </p:ext>
            </p:extLst>
          </p:nvPr>
        </p:nvGraphicFramePr>
        <p:xfrm>
          <a:off x="251520" y="260648"/>
          <a:ext cx="8712968" cy="6006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56484"/>
                <a:gridCol w="4356484"/>
              </a:tblGrid>
              <a:tr h="792088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ПРЕДЛОЖЕНИЯ ПО РАЗВИТИЮ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ГОРОДОШНОГО СПОРТА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 anchor="ctr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 anchor="ctr"/>
                </a:tc>
              </a:tr>
              <a:tr h="124717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210935" algn="l"/>
                        </a:tabLst>
                      </a:pPr>
                      <a:r>
                        <a:rPr lang="ru-RU" sz="1600" dirty="0">
                          <a:effectLst/>
                        </a:rPr>
                        <a:t>● включить площадки для городошного </a:t>
                      </a:r>
                      <a:r>
                        <a:rPr lang="ru-RU" sz="1600" dirty="0" smtClean="0">
                          <a:effectLst/>
                        </a:rPr>
                        <a:t>спорта в обязательное </a:t>
                      </a:r>
                      <a:r>
                        <a:rPr lang="ru-RU" sz="1600" dirty="0">
                          <a:effectLst/>
                        </a:rPr>
                        <a:t>техническое задание </a:t>
                      </a:r>
                      <a:r>
                        <a:rPr lang="ru-RU" sz="1600" dirty="0" smtClean="0">
                          <a:effectLst/>
                        </a:rPr>
                        <a:t>по строительству комплексных </a:t>
                      </a:r>
                      <a:r>
                        <a:rPr lang="ru-RU" sz="1600" dirty="0">
                          <a:effectLst/>
                        </a:rPr>
                        <a:t>спортивных площадок на территории               образовательных учреждений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21093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разработать регламент для строительства площадок для занятий городошным спортом на территориях общеобразовательных школ, скверах, парках, набережной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210935" algn="l"/>
                        </a:tabLst>
                      </a:pP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</a:tr>
              <a:tr h="10888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● </a:t>
                      </a:r>
                      <a:r>
                        <a:rPr lang="ru-RU" sz="1600" dirty="0">
                          <a:effectLst/>
                        </a:rPr>
                        <a:t>рекомендовать жителям многоквартирных </a:t>
                      </a:r>
                      <a:r>
                        <a:rPr lang="ru-RU" sz="1600" dirty="0" smtClean="0">
                          <a:effectLst/>
                        </a:rPr>
                        <a:t>домов при </a:t>
                      </a:r>
                      <a:r>
                        <a:rPr lang="ru-RU" sz="1600" dirty="0">
                          <a:effectLst/>
                        </a:rPr>
                        <a:t>планировании территории по программе «Комфортная городская среда» размещение площадок для занятий                городошным </a:t>
                      </a:r>
                      <a:r>
                        <a:rPr lang="ru-RU" sz="1600" dirty="0" smtClean="0">
                          <a:effectLst/>
                        </a:rPr>
                        <a:t>спортом</a:t>
                      </a:r>
                      <a:endParaRPr lang="ru-RU" sz="1600" dirty="0">
                        <a:effectLst/>
                      </a:endParaRPr>
                    </a:p>
                  </a:txBody>
                  <a:tcPr marL="28343" marR="2834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подготовить тренеров-общественников для работы с жителями на территориях общественного назначения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провести методические занятия с учителями</a:t>
                      </a:r>
                      <a:r>
                        <a:rPr lang="ru-RU" sz="1600" baseline="0" dirty="0" smtClean="0">
                          <a:effectLst/>
                        </a:rPr>
                        <a:t> физической культуры, работающими в образовательных организациях по реализации программ городошного спорта в учебном плане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ВУЗам и </a:t>
                      </a:r>
                      <a:r>
                        <a:rPr lang="ru-RU" sz="1600" dirty="0" err="1" smtClean="0">
                          <a:effectLst/>
                        </a:rPr>
                        <a:t>ССУЗам</a:t>
                      </a:r>
                      <a:r>
                        <a:rPr lang="ru-RU" sz="1600" dirty="0" smtClean="0">
                          <a:effectLst/>
                        </a:rPr>
                        <a:t> при подготовке специалистов физической культуры и спорта включить в учебный план программу по городошному спорту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рекомендовать органам управления образованием включить занятия городошным спортом в образовательные программы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effectLst/>
                        </a:rPr>
                        <a:t>● рекомендовать муниципалитетам включить городошный спорт в программу соревнований ежегодной спартакиады служащих</a:t>
                      </a:r>
                      <a:endParaRPr lang="ru-RU" sz="16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8343" marR="2834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116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910340"/>
              </p:ext>
            </p:extLst>
          </p:nvPr>
        </p:nvGraphicFramePr>
        <p:xfrm>
          <a:off x="1043168" y="1628801"/>
          <a:ext cx="7201240" cy="463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620"/>
                <a:gridCol w="3600620"/>
              </a:tblGrid>
              <a:tr h="612105">
                <a:tc gridSpan="2">
                  <a:txBody>
                    <a:bodyPr/>
                    <a:lstStyle/>
                    <a:p>
                      <a:pPr algn="ctr"/>
                      <a:r>
                        <a:rPr lang="ru-RU" sz="3300" u="sng" dirty="0" smtClean="0">
                          <a:solidFill>
                            <a:schemeClr val="bg1"/>
                          </a:solidFill>
                        </a:rPr>
                        <a:t>СОЦИАЛЬНЫЕ ПАРТНЕРЫ ДУМЫ</a:t>
                      </a:r>
                      <a:endParaRPr lang="ru-RU" sz="3300" dirty="0">
                        <a:solidFill>
                          <a:schemeClr val="bg1"/>
                        </a:solidFill>
                      </a:endParaRPr>
                    </a:p>
                  </a:txBody>
                  <a:tcPr marL="108019" marR="108019" marT="54009" marB="54009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3807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Региональная спортивная общественная организация «Федерация городошного спорта Самарской области»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 marL="108019" marR="108019" marT="54009" marB="54009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443528, Самарская </a:t>
                      </a:r>
                      <a:r>
                        <a:rPr lang="ru-RU" sz="1600" dirty="0" err="1" smtClean="0">
                          <a:solidFill>
                            <a:schemeClr val="tx2"/>
                          </a:solidFill>
                        </a:rPr>
                        <a:t>обл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, поселок </a:t>
                      </a:r>
                      <a:r>
                        <a:rPr lang="ru-RU" sz="1600" dirty="0" err="1" smtClean="0">
                          <a:solidFill>
                            <a:schemeClr val="tx2"/>
                          </a:solidFill>
                        </a:rPr>
                        <a:t>Стройкерамика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, улица Школьная, дом 10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Председатель: Солдатов А.В.</a:t>
                      </a:r>
                    </a:p>
                  </a:txBody>
                  <a:tcPr marL="108019" marR="108019" marT="54009" marB="54009"/>
                </a:tc>
              </a:tr>
              <a:tr h="161688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Общество с Ограниченной Ответственностью «Фабрика спортивного инвентаря «Аналитика»</a:t>
                      </a:r>
                    </a:p>
                    <a:p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 marL="108019" marR="108019" marT="54009" marB="54009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443532, Самарская обл., Волжский район, п. Верхняя </a:t>
                      </a:r>
                      <a:r>
                        <a:rPr lang="ru-RU" sz="1600" dirty="0" err="1" smtClean="0">
                          <a:solidFill>
                            <a:schemeClr val="tx2"/>
                          </a:solidFill>
                        </a:rPr>
                        <a:t>Подстепновка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, ул. Специалистов, дом 16, корпус Б, комната 1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Эл. почта: sfsi@sfsi.ru 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Тел.: +7 (927) 029-73-68</a:t>
                      </a:r>
                    </a:p>
                  </a:txBody>
                  <a:tcPr marL="108019" marR="108019" marT="54009" marB="54009"/>
                </a:tc>
              </a:tr>
              <a:tr h="43807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Федеральное казенное учреждение «Исправительная колония №13 Управления Федеральной службы исполнения наказаний России по Самарской области»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 marL="108019" marR="108019" marT="54009" marB="54009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443527, Самарская область, Волжский район, с. </a:t>
                      </a:r>
                      <a:r>
                        <a:rPr lang="ru-RU" sz="1600" dirty="0" err="1" smtClean="0">
                          <a:solidFill>
                            <a:schemeClr val="tx2"/>
                          </a:solidFill>
                        </a:rPr>
                        <a:t>Спиридоновка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, ул. Набережная 35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Эл. почта: fkuik13@mail.ru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Тел.: 8-846-9967682</a:t>
                      </a:r>
                    </a:p>
                  </a:txBody>
                  <a:tcPr marL="108019" marR="108019" marT="54009" marB="5400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98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4" y="287204"/>
            <a:ext cx="978199" cy="165804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55" r="12120" b="17759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2564904"/>
            <a:ext cx="7772400" cy="72008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СПАСИБО ЗА ВНИМАНИЕ!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4" descr="D:\users\d.matyunin\Desktop\Рисунок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1219" y="68655"/>
            <a:ext cx="453269" cy="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73498" y="183436"/>
            <a:ext cx="29869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Дума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городского </a:t>
            </a:r>
            <a:r>
              <a:rPr lang="ru-RU" b="1" dirty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округа </a:t>
            </a:r>
            <a:r>
              <a:rPr lang="ru-RU" b="1" dirty="0" smtClean="0">
                <a:ln w="635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</a:rPr>
              <a:t>Самара</a:t>
            </a:r>
            <a:endParaRPr lang="ru-RU" b="1" dirty="0">
              <a:ln w="635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4027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настасия Исичко\Desktop\К презентации по игре в городки\потом 5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924944"/>
            <a:ext cx="4320480" cy="3096344"/>
          </a:xfrm>
          <a:prstGeom prst="rect">
            <a:avLst/>
          </a:prstGeom>
          <a:noFill/>
        </p:spPr>
      </p:pic>
      <p:sp>
        <p:nvSpPr>
          <p:cNvPr id="4" name="Объект 1"/>
          <p:cNvSpPr txBox="1">
            <a:spLocks/>
          </p:cNvSpPr>
          <p:nvPr/>
        </p:nvSpPr>
        <p:spPr>
          <a:xfrm>
            <a:off x="251520" y="1628800"/>
            <a:ext cx="8064896" cy="15054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u-RU" sz="2000" dirty="0" smtClean="0"/>
              <a:t>«К 2024 году необходимо вовлечь в регулярные занятия спортом более половины населения России – 55 процентов». </a:t>
            </a:r>
          </a:p>
          <a:p>
            <a:pPr marL="0" indent="0" algn="r">
              <a:buFont typeface="Symbol" pitchFamily="18" charset="2"/>
              <a:buNone/>
            </a:pPr>
            <a:r>
              <a:rPr lang="ru-RU" sz="2000" dirty="0" smtClean="0"/>
              <a:t>Президент России </a:t>
            </a:r>
            <a:r>
              <a:rPr lang="ru-RU" sz="2000" b="1" dirty="0" smtClean="0"/>
              <a:t>В.В. Путин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924944"/>
            <a:ext cx="4896544" cy="309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35496" y="155798"/>
            <a:ext cx="6624736" cy="608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РАЗВИТИЕ МАССОВОГО СПОРТА В САМАРЕ</a:t>
            </a:r>
            <a:endParaRPr kumimoji="0" lang="ru-RU" sz="2800" b="0" i="0" u="sng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107504" y="980728"/>
            <a:ext cx="8928992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31B6FD"/>
              </a:buClr>
              <a:buNone/>
            </a:pPr>
            <a:r>
              <a:rPr lang="ru-RU" dirty="0"/>
              <a:t>Работа по развитию спортивной инфраструктуры активно ведется в Самаре и Самарской области. Особым толчком к развитию стало проведение в Самаре чемпионата мира по футболу в 2018 году и строительство стадиона «</a:t>
            </a:r>
            <a:r>
              <a:rPr lang="ru-RU" dirty="0" smtClean="0"/>
              <a:t>Солидарность Самара </a:t>
            </a:r>
            <a:r>
              <a:rPr lang="ru-RU" dirty="0"/>
              <a:t>Арена». </a:t>
            </a:r>
            <a:r>
              <a:rPr lang="ru-RU" dirty="0" smtClean="0"/>
              <a:t>Важными </a:t>
            </a:r>
            <a:r>
              <a:rPr lang="ru-RU" dirty="0"/>
              <a:t>событиями в спортивной жизни региона </a:t>
            </a:r>
            <a:r>
              <a:rPr lang="ru-RU" dirty="0" smtClean="0"/>
              <a:t>стали</a:t>
            </a:r>
            <a:r>
              <a:rPr lang="ru-RU" dirty="0"/>
              <a:t> </a:t>
            </a:r>
            <a:r>
              <a:rPr lang="ru-RU" dirty="0" smtClean="0"/>
              <a:t>открытие Дворца спорта </a:t>
            </a:r>
            <a:r>
              <a:rPr lang="ru-RU" dirty="0"/>
              <a:t>имени В. С. Высоцкого, </a:t>
            </a:r>
            <a:r>
              <a:rPr lang="ru-RU" dirty="0" smtClean="0"/>
              <a:t>комплекса </a:t>
            </a:r>
            <a:r>
              <a:rPr lang="ru-RU" dirty="0"/>
              <a:t>Ипподром-Арена, спорткомплекса «Маяк», Дворца легкой атлетики, Ледового дворца «Кристалл», капитальный ремонт стадиона «Орбита».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5" r="22342"/>
          <a:stretch/>
        </p:blipFill>
        <p:spPr>
          <a:xfrm>
            <a:off x="6516216" y="2988122"/>
            <a:ext cx="2614531" cy="2599402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" t="660" r="34256" b="-660"/>
          <a:stretch/>
        </p:blipFill>
        <p:spPr>
          <a:xfrm>
            <a:off x="107504" y="3645024"/>
            <a:ext cx="2906044" cy="2969120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52" t="440" r="16352" b="-440"/>
          <a:stretch/>
        </p:blipFill>
        <p:spPr>
          <a:xfrm>
            <a:off x="5868144" y="4601493"/>
            <a:ext cx="2277347" cy="2256507"/>
          </a:xfrm>
          <a:prstGeom prst="ellipse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70" r="8812"/>
          <a:stretch/>
        </p:blipFill>
        <p:spPr>
          <a:xfrm>
            <a:off x="2124078" y="3211715"/>
            <a:ext cx="2359728" cy="2266181"/>
          </a:xfrm>
          <a:prstGeom prst="ellipse">
            <a:avLst/>
          </a:prstGeom>
        </p:spPr>
      </p:pic>
      <p:pic>
        <p:nvPicPr>
          <p:cNvPr id="1026" name="Picture 2" descr="Ледовый дворец в Самаре готов к спортивным баталиям – Коммерсантъ Самара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6" r="18225"/>
          <a:stretch/>
        </p:blipFill>
        <p:spPr bwMode="auto">
          <a:xfrm>
            <a:off x="4043882" y="3211715"/>
            <a:ext cx="2886586" cy="2266181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Самара Арена» обещает стать самым комфортным спортивным объектом |  ОБЩЕСТВО: События | ОБЩЕСТВО | АиФ Самара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6" t="8624" b="8624"/>
          <a:stretch/>
        </p:blipFill>
        <p:spPr bwMode="auto">
          <a:xfrm>
            <a:off x="2339752" y="5038138"/>
            <a:ext cx="3405762" cy="1864360"/>
          </a:xfrm>
          <a:prstGeom prst="ellipse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35496" y="155798"/>
            <a:ext cx="6624736" cy="608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РАЗВИТИЕ МАССОВОГО СПОРТА В САМАРЕ</a:t>
            </a:r>
            <a:endParaRPr kumimoji="0" lang="ru-RU" sz="2800" b="0" i="0" u="sng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107504" y="764704"/>
            <a:ext cx="8928992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31B6FD"/>
              </a:buClr>
              <a:buNone/>
            </a:pPr>
            <a:r>
              <a:rPr lang="ru-RU" dirty="0" smtClean="0">
                <a:solidFill>
                  <a:srgbClr val="073E87"/>
                </a:solidFill>
                <a:latin typeface="Candara"/>
              </a:rPr>
              <a:t>Благодаря программе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«500 бассейнов» на базе Самарского университета и Самарского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социально-педагогического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университета были открыты бассейны. </a:t>
            </a:r>
            <a:r>
              <a:rPr lang="ru-RU" dirty="0" smtClean="0"/>
              <a:t>Кроме </a:t>
            </a:r>
            <a:r>
              <a:rPr lang="ru-RU" dirty="0"/>
              <a:t>того, на территории школы № 55 был построен физкультурно-оздоровительный комплекс открытого типа, на базе МАУ </a:t>
            </a:r>
            <a:r>
              <a:rPr lang="ru-RU" dirty="0" smtClean="0"/>
              <a:t>«</a:t>
            </a:r>
            <a:r>
              <a:rPr lang="ru-RU" dirty="0"/>
              <a:t>Олимп» установлена малая спортивная площадка </a:t>
            </a:r>
            <a:r>
              <a:rPr lang="ru-RU" dirty="0" smtClean="0"/>
              <a:t>сдачи ГТО, в районе </a:t>
            </a:r>
            <a:r>
              <a:rPr lang="ru-RU" dirty="0"/>
              <a:t>Волгарь </a:t>
            </a:r>
            <a:r>
              <a:rPr lang="ru-RU" dirty="0" smtClean="0"/>
              <a:t>был создан многофункциональный спортивный комплекс </a:t>
            </a:r>
            <a:r>
              <a:rPr lang="ru-RU" dirty="0"/>
              <a:t>под открытым </a:t>
            </a:r>
            <a:r>
              <a:rPr lang="ru-RU" dirty="0" smtClean="0"/>
              <a:t>небом.</a:t>
            </a:r>
            <a:endParaRPr lang="ru-RU" dirty="0"/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dirty="0" smtClean="0">
                <a:solidFill>
                  <a:srgbClr val="073E87"/>
                </a:solidFill>
                <a:latin typeface="Candara"/>
              </a:rPr>
              <a:t>Помимо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этого был произведен ремонт в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здании, расположенном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на стадионе «Торпедо», где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был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создан современный фехтовальный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центр. </a:t>
            </a: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dirty="0">
                <a:solidFill>
                  <a:srgbClr val="073E87"/>
                </a:solidFill>
                <a:latin typeface="Candara"/>
              </a:rPr>
              <a:t>Начатая работа продолжается. В Куйбышевском районе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завершилось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строительство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долгожданного бассейна, в 2023 году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началось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строительство </a:t>
            </a:r>
            <a:r>
              <a:rPr lang="ru-RU" dirty="0" err="1">
                <a:solidFill>
                  <a:srgbClr val="073E87"/>
                </a:solidFill>
                <a:latin typeface="Candara"/>
              </a:rPr>
              <a:t>ФОКа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 в поселке Прибрежный,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«умной» площадки на территории Ленинского района, разработана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проектная 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документация капитального ремонта </a:t>
            </a:r>
            <a:r>
              <a:rPr lang="ru-RU" dirty="0">
                <a:solidFill>
                  <a:srgbClr val="073E87"/>
                </a:solidFill>
                <a:latin typeface="Candara"/>
              </a:rPr>
              <a:t>стадиона «Заря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» и строительства на его базе </a:t>
            </a:r>
            <a:r>
              <a:rPr lang="ru-RU" dirty="0" err="1" smtClean="0">
                <a:solidFill>
                  <a:srgbClr val="073E87"/>
                </a:solidFill>
                <a:latin typeface="Candara"/>
              </a:rPr>
              <a:t>ФОКа</a:t>
            </a:r>
            <a:r>
              <a:rPr lang="ru-RU" dirty="0" smtClean="0">
                <a:solidFill>
                  <a:srgbClr val="073E87"/>
                </a:solidFill>
                <a:latin typeface="Candara"/>
              </a:rPr>
              <a:t>. На территории общеобразовательных учреждений появились всесезонные мини-футбольные поля и хоккейные корты.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99"/>
          <a:stretch/>
        </p:blipFill>
        <p:spPr>
          <a:xfrm>
            <a:off x="6516216" y="3212976"/>
            <a:ext cx="2450286" cy="2391916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84" r="994"/>
          <a:stretch/>
        </p:blipFill>
        <p:spPr>
          <a:xfrm>
            <a:off x="55445" y="3068960"/>
            <a:ext cx="2932380" cy="2811943"/>
          </a:xfrm>
          <a:prstGeom prst="ellipse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4" r="214"/>
          <a:stretch/>
        </p:blipFill>
        <p:spPr>
          <a:xfrm>
            <a:off x="3333174" y="3212976"/>
            <a:ext cx="3002739" cy="2168078"/>
          </a:xfrm>
          <a:prstGeom prst="ellipse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18"/>
          <a:stretch/>
        </p:blipFill>
        <p:spPr>
          <a:xfrm>
            <a:off x="1218302" y="4997420"/>
            <a:ext cx="1947577" cy="1841622"/>
          </a:xfrm>
          <a:prstGeom prst="ellipse">
            <a:avLst/>
          </a:prstGeom>
        </p:spPr>
      </p:pic>
      <p:pic>
        <p:nvPicPr>
          <p:cNvPr id="12" name="Рисунок 11" descr="http://gordumasamara.ru/wp-content/uploads/2020/10/IMG_1189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7" r="18343"/>
          <a:stretch/>
        </p:blipFill>
        <p:spPr bwMode="auto">
          <a:xfrm>
            <a:off x="6377357" y="4997420"/>
            <a:ext cx="2080220" cy="1841108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2050" name="Picture 2" descr="Z:\Павел\IMG_436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7" t="75" r="6615" b="-75"/>
          <a:stretch/>
        </p:blipFill>
        <p:spPr bwMode="auto">
          <a:xfrm>
            <a:off x="4345576" y="4882074"/>
            <a:ext cx="2080220" cy="2071799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Z:\Павел\IMG_424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95" r="10599"/>
          <a:stretch/>
        </p:blipFill>
        <p:spPr bwMode="auto">
          <a:xfrm>
            <a:off x="2853024" y="4925892"/>
            <a:ext cx="1661514" cy="162880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 txBox="1">
            <a:spLocks/>
          </p:cNvSpPr>
          <p:nvPr/>
        </p:nvSpPr>
        <p:spPr>
          <a:xfrm>
            <a:off x="35496" y="155798"/>
            <a:ext cx="6624736" cy="6089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РАЗВИТИЕ МАССОВОГО СПОРТА В САМАРЕ</a:t>
            </a:r>
            <a:endParaRPr kumimoji="0" lang="ru-RU" sz="2800" b="0" i="0" u="sng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Объект 1"/>
          <p:cNvSpPr txBox="1">
            <a:spLocks/>
          </p:cNvSpPr>
          <p:nvPr/>
        </p:nvSpPr>
        <p:spPr>
          <a:xfrm>
            <a:off x="107504" y="980728"/>
            <a:ext cx="8928992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Clr>
                <a:srgbClr val="31B6FD"/>
              </a:buClr>
              <a:buNone/>
            </a:pPr>
            <a:r>
              <a:rPr lang="ru-RU" dirty="0"/>
              <a:t>Развитие доступного массового спорта позволило вывести соревнования в регионе на качественно новый уровень. Сегодня в Самарской области регулярно проходят чемпионаты, собирающие участников и зрителей со всей страны. Среди них: Лыжня России, Сокольи горы,  Кубок губернатора по тхэквондо и кикбоксингу, легкоатлетический марафон на Кубок главы </a:t>
            </a:r>
            <a:r>
              <a:rPr lang="ru-RU" dirty="0" smtClean="0"/>
              <a:t>города и многие другие.</a:t>
            </a:r>
          </a:p>
          <a:p>
            <a:pPr marL="0" lvl="0" indent="0" algn="ctr">
              <a:buClr>
                <a:srgbClr val="31B6FD"/>
              </a:buClr>
              <a:buNone/>
            </a:pPr>
            <a:r>
              <a:rPr lang="ru-RU" dirty="0"/>
              <a:t>Также в Самаре возрождена давняя традиция соревнований детских дворовых команд. Уже который год ребята борются на футбольном </a:t>
            </a:r>
            <a:r>
              <a:rPr lang="ru-RU" dirty="0" smtClean="0"/>
              <a:t>поле </a:t>
            </a:r>
            <a:r>
              <a:rPr lang="ru-RU" dirty="0"/>
              <a:t>и на льду в рамках чемпионатов «Лето с футбольным мячом» и «Золотая шайба».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073E87"/>
              </a:solidFill>
              <a:effectLst/>
              <a:uLnTx/>
              <a:uFillTx/>
              <a:latin typeface="Candara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2" t="171" r="5094" b="-171"/>
          <a:stretch/>
        </p:blipFill>
        <p:spPr>
          <a:xfrm>
            <a:off x="6156176" y="3429000"/>
            <a:ext cx="2843808" cy="2760473"/>
          </a:xfrm>
          <a:prstGeom prst="ellipse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7" r="282"/>
          <a:stretch/>
        </p:blipFill>
        <p:spPr>
          <a:xfrm>
            <a:off x="107504" y="3356992"/>
            <a:ext cx="2529358" cy="2563657"/>
          </a:xfrm>
          <a:prstGeom prst="ellipse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8"/>
          <a:stretch/>
        </p:blipFill>
        <p:spPr>
          <a:xfrm>
            <a:off x="4320480" y="3447357"/>
            <a:ext cx="2339752" cy="2335346"/>
          </a:xfrm>
          <a:prstGeom prst="ellipse">
            <a:avLst/>
          </a:prstGeom>
        </p:spPr>
      </p:pic>
      <p:pic>
        <p:nvPicPr>
          <p:cNvPr id="10" name="Рисунок 9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3" t="968" r="13983" b="-968"/>
          <a:stretch/>
        </p:blipFill>
        <p:spPr>
          <a:xfrm>
            <a:off x="2156739" y="4360676"/>
            <a:ext cx="2559277" cy="2367634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35496" y="3789040"/>
            <a:ext cx="2232248" cy="1080120"/>
          </a:xfrm>
        </p:spPr>
        <p:txBody>
          <a:bodyPr>
            <a:normAutofit/>
          </a:bodyPr>
          <a:lstStyle/>
          <a:p>
            <a:pPr marL="0" indent="0" algn="ctr"/>
            <a:endParaRPr lang="ru-RU" sz="1800" dirty="0" smtClean="0"/>
          </a:p>
          <a:p>
            <a:pPr marL="0" indent="0" algn="ctr">
              <a:buNone/>
            </a:pPr>
            <a:r>
              <a:rPr lang="ru-RU" sz="1800" dirty="0" smtClean="0"/>
              <a:t>национальный вид спорта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187624" y="1700808"/>
            <a:ext cx="6815932" cy="896938"/>
          </a:xfrm>
        </p:spPr>
        <p:txBody>
          <a:bodyPr>
            <a:normAutofit fontScale="90000"/>
          </a:bodyPr>
          <a:lstStyle/>
          <a:p>
            <a:r>
              <a:rPr lang="ru-RU" u="sng" dirty="0" smtClean="0">
                <a:solidFill>
                  <a:schemeClr val="accent1"/>
                </a:solidFill>
              </a:rPr>
              <a:t>ГОРОДОШНЫЙ СПОРТ – ОПТИМАЛЬНОЕ РЕШЕНИЕ</a:t>
            </a:r>
            <a:endParaRPr lang="ru-RU" u="sng" dirty="0">
              <a:solidFill>
                <a:schemeClr val="accent1"/>
              </a:solidFill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 rot="5400000">
            <a:off x="4175956" y="-927484"/>
            <a:ext cx="792088" cy="849694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Кольцо 6"/>
          <p:cNvSpPr/>
          <p:nvPr/>
        </p:nvSpPr>
        <p:spPr>
          <a:xfrm>
            <a:off x="1043608" y="393305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2339752" y="3789040"/>
            <a:ext cx="2376264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имеет историческое и культурное значение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Объект 1"/>
          <p:cNvSpPr txBox="1">
            <a:spLocks/>
          </p:cNvSpPr>
          <p:nvPr/>
        </p:nvSpPr>
        <p:spPr>
          <a:xfrm>
            <a:off x="4860032" y="3789040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lvl="0" indent="-27432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общедоступный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Объект 1"/>
          <p:cNvSpPr txBox="1">
            <a:spLocks/>
          </p:cNvSpPr>
          <p:nvPr/>
        </p:nvSpPr>
        <p:spPr>
          <a:xfrm>
            <a:off x="1007604" y="5157192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lvl="0" indent="-27432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экономичный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Кольцо 13"/>
          <p:cNvSpPr/>
          <p:nvPr/>
        </p:nvSpPr>
        <p:spPr>
          <a:xfrm>
            <a:off x="3419872" y="393305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Кольцо 14"/>
          <p:cNvSpPr/>
          <p:nvPr/>
        </p:nvSpPr>
        <p:spPr>
          <a:xfrm>
            <a:off x="5868144" y="393305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Объект 1"/>
          <p:cNvSpPr txBox="1">
            <a:spLocks/>
          </p:cNvSpPr>
          <p:nvPr/>
        </p:nvSpPr>
        <p:spPr>
          <a:xfrm>
            <a:off x="6948264" y="3789040"/>
            <a:ext cx="2232248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indent="-27432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всесезонный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Объект 1"/>
          <p:cNvSpPr txBox="1">
            <a:spLocks/>
          </p:cNvSpPr>
          <p:nvPr/>
        </p:nvSpPr>
        <p:spPr>
          <a:xfrm>
            <a:off x="3419872" y="5157192"/>
            <a:ext cx="216024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актуальный для семей с детьми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Объект 1"/>
          <p:cNvSpPr txBox="1">
            <a:spLocks/>
          </p:cNvSpPr>
          <p:nvPr/>
        </p:nvSpPr>
        <p:spPr>
          <a:xfrm>
            <a:off x="5868144" y="5157192"/>
            <a:ext cx="2376264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endParaRPr kumimoji="0" lang="ru-RU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dirty="0" smtClean="0">
                <a:solidFill>
                  <a:schemeClr val="tx2"/>
                </a:solidFill>
              </a:rPr>
              <a:t>перспективный для сферы образования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Кольцо 18"/>
          <p:cNvSpPr/>
          <p:nvPr/>
        </p:nvSpPr>
        <p:spPr>
          <a:xfrm>
            <a:off x="2051720" y="5301208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Кольцо 19"/>
          <p:cNvSpPr/>
          <p:nvPr/>
        </p:nvSpPr>
        <p:spPr>
          <a:xfrm>
            <a:off x="4427984" y="5301208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Кольцо 20"/>
          <p:cNvSpPr/>
          <p:nvPr/>
        </p:nvSpPr>
        <p:spPr>
          <a:xfrm>
            <a:off x="6948264" y="5301208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Кольцо 21"/>
          <p:cNvSpPr/>
          <p:nvPr/>
        </p:nvSpPr>
        <p:spPr>
          <a:xfrm>
            <a:off x="7956376" y="3933056"/>
            <a:ext cx="216024" cy="216024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00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682886" y="1700808"/>
            <a:ext cx="3529074" cy="14793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682886" y="1700808"/>
            <a:ext cx="3529074" cy="3449637"/>
          </a:xfrm>
        </p:spPr>
        <p:txBody>
          <a:bodyPr>
            <a:normAutofit/>
          </a:bodyPr>
          <a:lstStyle/>
          <a:p>
            <a:pPr marL="6350" indent="-6350" algn="ctr">
              <a:buNone/>
            </a:pPr>
            <a:r>
              <a:rPr lang="ru-RU" sz="2200" dirty="0" smtClean="0">
                <a:solidFill>
                  <a:schemeClr val="bg1"/>
                </a:solidFill>
              </a:rPr>
              <a:t>«Метанием биты выбиваются «города» — фигуры из 5 цилиндров (рюшек)</a:t>
            </a:r>
            <a:endParaRPr lang="ru-RU" sz="2200" dirty="0">
              <a:solidFill>
                <a:schemeClr val="bg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179512" y="836712"/>
            <a:ext cx="4548188" cy="896938"/>
          </a:xfrm>
        </p:spPr>
        <p:txBody>
          <a:bodyPr>
            <a:normAutofit/>
          </a:bodyPr>
          <a:lstStyle/>
          <a:p>
            <a:r>
              <a:rPr lang="ru-RU" sz="3800" u="sng" dirty="0" smtClean="0">
                <a:solidFill>
                  <a:schemeClr val="accent1"/>
                </a:solidFill>
              </a:rPr>
              <a:t>ПРАВИЛА ИГРЫ</a:t>
            </a:r>
            <a:endParaRPr lang="ru-RU" sz="3800" u="sng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3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2204864"/>
            <a:ext cx="4399496" cy="3816424"/>
          </a:xfrm>
          <a:prstGeom prst="ellipse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683568" y="3389834"/>
            <a:ext cx="3529074" cy="14793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ъект 1"/>
          <p:cNvSpPr txBox="1">
            <a:spLocks/>
          </p:cNvSpPr>
          <p:nvPr/>
        </p:nvSpPr>
        <p:spPr>
          <a:xfrm>
            <a:off x="683568" y="3429001"/>
            <a:ext cx="3529074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indent="-635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 dirty="0" smtClean="0">
                <a:solidFill>
                  <a:schemeClr val="bg1"/>
                </a:solidFill>
              </a:rPr>
              <a:t>Главная задача — затратить на 15 фигур меньше бросков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3568" y="5118026"/>
            <a:ext cx="3529074" cy="1479326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бъект 1"/>
          <p:cNvSpPr txBox="1">
            <a:spLocks/>
          </p:cNvSpPr>
          <p:nvPr/>
        </p:nvSpPr>
        <p:spPr>
          <a:xfrm>
            <a:off x="683568" y="5229200"/>
            <a:ext cx="3529074" cy="15841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350" indent="-6350" algn="ctr">
              <a:spcBef>
                <a:spcPct val="20000"/>
              </a:spcBef>
              <a:buClr>
                <a:schemeClr val="accent1"/>
              </a:buClr>
              <a:buSzPct val="100000"/>
            </a:pPr>
            <a:r>
              <a:rPr lang="ru-RU" sz="2400" dirty="0" smtClean="0">
                <a:solidFill>
                  <a:schemeClr val="bg1"/>
                </a:solidFill>
              </a:rPr>
              <a:t>Побеждает тот, у кого меньше попыток по итогам 3 туров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96753" y="2420888"/>
            <a:ext cx="2615407" cy="3312368"/>
          </a:xfrm>
          <a:prstGeom prst="ellipse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251520" y="2204864"/>
            <a:ext cx="3384376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dirty="0" smtClean="0"/>
              <a:t>Россияне играют в городки несколько столетий. Это один из немногих видов спорта, который является общенациональным и народным.</a:t>
            </a:r>
          </a:p>
          <a:p>
            <a:pPr marL="0" indent="0">
              <a:buNone/>
            </a:pPr>
            <a:r>
              <a:rPr lang="ru-RU" sz="1900" dirty="0"/>
              <a:t>Полководец А.В. Суворов говорил: "Битою мечусь - это глазомер, битою бью - это быстрота, битою выбиваю - это натиск". Известно, что в городки играли Пётр I,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Л.Н</a:t>
            </a:r>
            <a:r>
              <a:rPr lang="ru-RU" sz="1900" dirty="0"/>
              <a:t>. Толстой</a:t>
            </a:r>
            <a:r>
              <a:rPr lang="ru-RU" sz="1900" dirty="0" smtClean="0"/>
              <a:t>, А.П</a:t>
            </a:r>
            <a:r>
              <a:rPr lang="ru-RU" sz="1900" dirty="0"/>
              <a:t>. Чехов, </a:t>
            </a:r>
            <a:endParaRPr lang="ru-RU" sz="1900" dirty="0" smtClean="0"/>
          </a:p>
          <a:p>
            <a:pPr marL="0" indent="0">
              <a:buNone/>
            </a:pPr>
            <a:r>
              <a:rPr lang="ru-RU" sz="1900" dirty="0" smtClean="0"/>
              <a:t>М</a:t>
            </a:r>
            <a:r>
              <a:rPr lang="ru-RU" sz="1900" dirty="0"/>
              <a:t>. Горький, </a:t>
            </a:r>
            <a:r>
              <a:rPr lang="ru-RU" sz="1900" dirty="0" smtClean="0"/>
              <a:t>И.Е. Репин, певец </a:t>
            </a:r>
            <a:r>
              <a:rPr lang="ru-RU" sz="1900" dirty="0"/>
              <a:t>Ф.И. Шаляпин.</a:t>
            </a:r>
          </a:p>
          <a:p>
            <a:pPr marL="0" indent="0">
              <a:buNone/>
            </a:pPr>
            <a:endParaRPr lang="ru-RU" sz="19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-324544" y="1235918"/>
            <a:ext cx="6624736" cy="896938"/>
          </a:xfrm>
        </p:spPr>
        <p:txBody>
          <a:bodyPr>
            <a:noAutofit/>
          </a:bodyPr>
          <a:lstStyle/>
          <a:p>
            <a:r>
              <a:rPr lang="ru-RU" sz="3400" u="sng" dirty="0" smtClean="0">
                <a:solidFill>
                  <a:schemeClr val="accent1"/>
                </a:solidFill>
              </a:rPr>
              <a:t>ГОРОДКИ – ЧАСТЬ НАЦИОНАЛЬНОЙ КУЛЬТУРЫ</a:t>
            </a:r>
            <a:endParaRPr lang="ru-RU" sz="3400" u="sng" dirty="0">
              <a:solidFill>
                <a:schemeClr val="accent1"/>
              </a:solidFill>
            </a:endParaRPr>
          </a:p>
        </p:txBody>
      </p:sp>
      <p:pic>
        <p:nvPicPr>
          <p:cNvPr id="6" name="Рисунок 5" descr="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700808"/>
            <a:ext cx="2664296" cy="2801565"/>
          </a:xfrm>
          <a:prstGeom prst="ellipse">
            <a:avLst/>
          </a:prstGeom>
        </p:spPr>
      </p:pic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3861048"/>
            <a:ext cx="4104456" cy="310153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479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1198</TotalTime>
  <Words>1741</Words>
  <Application>Microsoft Office PowerPoint</Application>
  <PresentationFormat>Экран (4:3)</PresentationFormat>
  <Paragraphs>126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Волна</vt:lpstr>
      <vt:lpstr>Тема Office</vt:lpstr>
      <vt:lpstr>РАЗВИТИЕ ГОРОДОШНОГО  СПОРТА  В ГОРОДСКОМ ОКРУГЕ САМАРА В РАМКАХ РЕАЛИЗАЦИИ ФЕДЕРАЛЬНОГО ПРОЕКТА  «СПОРТ – НОРМА ЖИЗНИ»</vt:lpstr>
      <vt:lpstr>МАССОВЫЙ СПОРТ</vt:lpstr>
      <vt:lpstr>Презентация PowerPoint</vt:lpstr>
      <vt:lpstr>Презентация PowerPoint</vt:lpstr>
      <vt:lpstr>Презентация PowerPoint</vt:lpstr>
      <vt:lpstr>Презентация PowerPoint</vt:lpstr>
      <vt:lpstr>ГОРОДОШНЫЙ СПОРТ – ОПТИМАЛЬНОЕ РЕШЕНИЕ</vt:lpstr>
      <vt:lpstr>ПРАВИЛА ИГРЫ</vt:lpstr>
      <vt:lpstr>ГОРОДКИ – ЧАСТЬ НАЦИОНАЛЬНОЙ КУЛЬТУРЫ</vt:lpstr>
      <vt:lpstr>В СССР ГОРОДКИ ПРИЗНАЛИ ВИДОМ СПОРТА</vt:lpstr>
      <vt:lpstr>ПОПУЛЯРНЫЙ СПОРТ СОВЕТСКИХ ГРАЖДАН</vt:lpstr>
      <vt:lpstr>ГОРОДОШНЫЙ СПОРТ: ВОЗРОЖДЕНИЕ</vt:lpstr>
      <vt:lpstr>ДОСТУПЕН ДЛЯ ВСЕХ</vt:lpstr>
      <vt:lpstr>Презентация PowerPoint</vt:lpstr>
      <vt:lpstr>НЕ ИМЕЕТ ОГРАНИЧЕНИЙ</vt:lpstr>
      <vt:lpstr>СЕМЕЙНАЯ ИГРА</vt:lpstr>
      <vt:lpstr>ПЕРСПЕКТИВЫ В ДЕТСАДАХ И ШКОЛАХ</vt:lpstr>
      <vt:lpstr>МАЛОЗАТРАТНЫЙ ВИД СПОРТА</vt:lpstr>
      <vt:lpstr>ВСЕСЕЗОННАЯ ИГРА</vt:lpstr>
      <vt:lpstr>ОБОРУДОВАНИЕ ГОРОДОШНОЙ ПЛОЩАДКИ</vt:lpstr>
      <vt:lpstr>Презентация PowerPoint</vt:lpstr>
      <vt:lpstr>Презентация PowerPoint</vt:lpstr>
      <vt:lpstr>Презентация PowerPoint</vt:lpstr>
      <vt:lpstr>ПЕРСПЕКТИВЫ В САМАРЕ И РЕГИОНЕ</vt:lpstr>
      <vt:lpstr>ВОЗРОЖДАЯ ТРАДИЦИИ, ЗАЩИЩАЕМ ОТЕЧЕСТВО!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ПЕРСПЕКТИВЫ РАЗВИТИЯ ГОРОДОШНОГО СПОРТА  В САМАРЕ</dc:title>
  <dc:creator>Анастасия Исичко</dc:creator>
  <cp:lastModifiedBy>Анастасия Исичко</cp:lastModifiedBy>
  <cp:revision>110</cp:revision>
  <cp:lastPrinted>2023-04-25T05:18:19Z</cp:lastPrinted>
  <dcterms:created xsi:type="dcterms:W3CDTF">2020-04-17T12:09:40Z</dcterms:created>
  <dcterms:modified xsi:type="dcterms:W3CDTF">2024-04-22T07:41:11Z</dcterms:modified>
</cp:coreProperties>
</file>